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87" r:id="rId4"/>
    <p:sldId id="299" r:id="rId5"/>
    <p:sldId id="302" r:id="rId6"/>
    <p:sldId id="304" r:id="rId7"/>
    <p:sldId id="307" r:id="rId8"/>
    <p:sldId id="291" r:id="rId9"/>
    <p:sldId id="292" r:id="rId10"/>
    <p:sldId id="293" r:id="rId11"/>
    <p:sldId id="294" r:id="rId12"/>
    <p:sldId id="286" r:id="rId13"/>
    <p:sldId id="30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148"/>
  </p:normalViewPr>
  <p:slideViewPr>
    <p:cSldViewPr snapToGrid="0" snapToObjects="1">
      <p:cViewPr varScale="1">
        <p:scale>
          <a:sx n="117" d="100"/>
          <a:sy n="117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378D4-B4C2-0B44-B8B9-1BC6ADD35CD3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3C96-E10E-D24C-A654-50BAA3D65E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10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46B7FD-D9E6-EE49-A961-0CBF6B852F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1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CA4A1-34BA-B24E-BC4C-7FDFB992B6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5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CA4A1-34BA-B24E-BC4C-7FDFB992B6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688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CA4A1-34BA-B24E-BC4C-7FDFB992B6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40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ECA4A1-34BA-B24E-BC4C-7FDFB992B6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4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12366-B6E2-A94D-BE6A-21A0487E5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F23E2-1353-A244-A968-EA0299DBC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31C82-0A30-5541-A06E-8CA0EB9C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24068-3CA8-9D41-80C0-FB3FCCCD1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9321E-63FD-B14B-A4FD-32EFBC18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C940-A247-1748-A61F-CB2F7A3AF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ACD36-5768-D04A-A95E-55D7F9E68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7208E-750E-5648-9FC0-31EC04D7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44CDB-D488-F640-9691-C797759A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7B90B-0EA4-2342-BE0F-A577514FF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48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CFFEC-BF9C-4F47-AADB-0947427A0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74110-09D7-8043-993F-74CB54253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1F24B-E04C-6145-BA6A-6AB0BA8B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22077-0D9D-A349-828B-0E37F227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F163C-4C4F-DA42-8524-F9BFAD52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59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5E6B-0ECA-584B-A71D-8E0EAD02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BB54-89D2-6B41-BCEF-3E42BE87F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0A59-62EA-614D-B3E8-4087BE85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1690C-1131-0743-9D28-E19FCEF25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A71E7-DF0D-E74E-8391-122ADC643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1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192F0-13F0-6C49-ADC1-053C5377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E79E3-9DBC-E344-87ED-32764E9C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9ABC1-3425-7848-969D-6F6C1AF40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D8663-963B-E24E-89ED-27EA1158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3F0E2-6DE0-0A4C-9A41-718C6036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83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FAA6-F9AC-E443-A01B-DCFD96513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5F44-5861-1E4E-8BC7-0698499A3B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E1F2E-DBF5-E442-9EE5-B5CC7A82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F0A92-FEE4-4D4C-850A-7B58C3A0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4E12F-3E76-9846-95DD-3ED46CCD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46160-6995-864C-B8CE-D59CB265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2B96-22E3-EA44-9F05-81ADAD4D9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13A22-2077-7740-BBD9-E68455E19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48775-19C7-B54C-93C8-D967E409B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4A505-35AE-714D-A29B-FED7C44F8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5125FE-4F2F-4D45-881B-4C41955ABD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64D75-5E41-A947-ABF3-A2325AAAE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F78A46-C978-3D4D-8BB7-640792B1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FBA02-EBD9-EA40-BB95-57BC2964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8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B3F4-48C9-E34C-9B91-099D2784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BCE4B-470E-8E44-AAE7-A306BF31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03EF4-0684-1042-8ECB-9297F1DC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8C2C3-9CEF-1A45-84DB-4546E2FD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3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162034-103A-E741-9552-74B43DC1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2B074C-D978-CA43-BA55-FBB4E82CF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60E71-572D-DD47-AA68-601036EF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52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BF1E7-6467-2748-A2B9-595CB7C1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E059E-3A16-344C-BCCC-758E39049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8221D-813C-B54C-914B-7A1AB3CD2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C6DC8-BBE7-AB46-9CFB-5A57861F5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80E27-CA9F-3D4B-AE48-684D533BA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996756-89F3-2B40-B123-B14F2A110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0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C0960-C291-7345-BAD4-F0ADB87D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5F7B1-90DE-3243-821E-5095A1C3E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315AD-F793-DA42-AB25-E6112968F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234D6A-A860-824D-B375-753A94EC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85724-C32B-7845-992F-D62A70AB9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4CCFD-6C16-B643-9DA9-BCBFCDE1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94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F1A1A-DB19-6741-9AD7-95305DC31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51EC9-AC3D-F445-836D-15123EA9A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78022-FE03-7741-B1CE-0682DC1B5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B9DE6-70C2-114F-A77F-B81762DE290D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DD741-BFBB-5D42-AAA7-C0C377B6B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9A34A-2DEA-E745-A9F1-D46B9125B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DEDCD-238B-384A-B2E9-ED457E597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3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3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"/>
          <p:cNvSpPr>
            <a:spLocks noChangeArrowheads="1"/>
          </p:cNvSpPr>
          <p:nvPr/>
        </p:nvSpPr>
        <p:spPr bwMode="auto">
          <a:xfrm>
            <a:off x="1538288" y="304800"/>
            <a:ext cx="9104312" cy="2438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Hands-on Introduction to R</a:t>
            </a: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3" cstate="print"/>
          <a:srcRect l="5212"/>
          <a:stretch>
            <a:fillRect/>
          </a:stretch>
        </p:blipFill>
        <p:spPr bwMode="auto">
          <a:xfrm flipH="1">
            <a:off x="8201019" y="4121119"/>
            <a:ext cx="2444458" cy="2338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994" y="4727151"/>
            <a:ext cx="955848" cy="6136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8188" y="658879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" name="P 1" descr="IMG_2089.jpeg"/>
          <p:cNvPicPr/>
          <p:nvPr/>
        </p:nvPicPr>
        <p:blipFill>
          <a:blip r:embed="rId6"/>
          <a:srcRect l="36665" t="30724" r="34167" b="20345"/>
          <a:stretch>
            <a:fillRect/>
          </a:stretch>
        </p:blipFill>
        <p:spPr bwMode="auto">
          <a:xfrm rot="10800000">
            <a:off x="1819410" y="4279341"/>
            <a:ext cx="1864391" cy="179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J_3D_primershear_examp.jpg"/>
          <p:cNvPicPr>
            <a:picLocks noChangeAspect="1"/>
          </p:cNvPicPr>
          <p:nvPr/>
        </p:nvPicPr>
        <p:blipFill>
          <a:blip r:embed="rId7"/>
          <a:srcRect l="20551" t="21207" r="23050" b="25744"/>
          <a:stretch>
            <a:fillRect/>
          </a:stretch>
        </p:blipFill>
        <p:spPr>
          <a:xfrm>
            <a:off x="4459502" y="2614486"/>
            <a:ext cx="3101686" cy="176495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797933" y="4547682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385836" y="4547682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R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2505" y="1368147"/>
            <a:ext cx="536873" cy="408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DA30309D-7366-DD48-8919-2D64F3FDD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6" y="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725DC-30AE-BD43-A757-6CD60AC9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1775" y="79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3F316-9ABE-8B4A-88A8-C32CBB4F5030}"/>
              </a:ext>
            </a:extLst>
          </p:cNvPr>
          <p:cNvSpPr txBox="1"/>
          <p:nvPr/>
        </p:nvSpPr>
        <p:spPr>
          <a:xfrm>
            <a:off x="2052694" y="1312676"/>
            <a:ext cx="840024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a best fit line to the data of Mn vs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report: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The slope coefficient,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The intercept coefficient,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Is the slope coefficient significant at, at least the 95% level of confidence?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Is the intercept coefficient significant at, at least the 95% level of confidence?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The standard error of the residuals,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The Adjusted R-squared correlation coefficient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E3E30-3B94-1C43-ACF2-565843531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470" y="2011401"/>
            <a:ext cx="247805" cy="255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64F559-D44C-B94B-8DE6-DFCDCF665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587" y="2312096"/>
            <a:ext cx="255550" cy="255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5C9B2E-CBCE-2542-B775-43F76C6A7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253" y="3286104"/>
            <a:ext cx="301752" cy="21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60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F778A-A1A6-5D4A-9E40-ADBEF014F09A}"/>
              </a:ext>
            </a:extLst>
          </p:cNvPr>
          <p:cNvSpPr/>
          <p:nvPr/>
        </p:nvSpPr>
        <p:spPr>
          <a:xfrm>
            <a:off x="2392596" y="989609"/>
            <a:ext cx="7617483" cy="5632311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Load the data Mn = x,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Zr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= y: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56.1, 53.8, 58.7, 54.6, 58.6, 56.8, 54.6, 59.2, 54.9, 61.1,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59.4, 54.9, 58.7, 55.3, 61.7, 59.7, 56.3, 59.8, 53.6, 60.6,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58.6, 52.5, 61.2, 54,   61.7, 59,   53.9, 61.5, 57.4, 60.5,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65.8, 55,   60.8, 56.4, 63.4, 65.4, 55.9, 59.7, 56.9, 63.4,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65.2, 55.1, 61.6, 58.7, 63.8, 64.7, 56.6, 60.9, 57.8, 63.5,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64.1, 57.4, 61.2, 57.4, 65,   64.8, 56.7, 60.3, 57.6, 64.3,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66,   57.5, 61.5, 58,   65.3, 67.2, 56.3, 60.3, 57.4, 66.4,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67.9, 55.2, 63,   58,   65.2, 66.1, 57.7, 63.3, 58.7, 64,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52.7, 43.5, 49.8, 47,   52.1, 50.2, 41.8, 48.6, 44.9, 51.1,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50.8, 45.2, 49,   44.6, 50.9, 52.3, 43.3, 48.8, 45.5, 52,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65.1, 57.4, 64.5, 59.3, 66.5, 66.6, 56.8, 62.6, 59,   67.8,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65.7, 56.6, 62.4, 57.9, 67.2, 64.9, 52.4, 61.9, 57.8, 63.9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y &lt;- c(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77.4,  71.6,  78.2,  75.3,  83.9,  79.2,  74.6,  78.9,  80.2,  90.2,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77.6,  70.3,  74.7,  72.4,  83.4,  78.3,  71.4,  79.4,  78.0,  82.7,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85.8,  80.0,  90.8,  88.0,  99.2,  85.1,  70.3,  80.0,  77.7,  84.8,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86.3,  70.2,  80.6,  79.9,  86.8,  84.5,  71.4,  79.6,  78.4,  86.8,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93.3,  81.4,  91.4,  86.5,  99.0, 100.9,  88.0,  95.1,  94.4, 109.4,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89.5,  79.3,  87.1,  85.3,  98.5, 100.4,  83.7,  89.5,  93.8, 106.7,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102.6, 85.9,  91.7,  93.4, 109.4, 111.4,  93.4, 101.1, 103.6, 118.7,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92.9,  77.1,  84.1,  84.0, 100.1,  97.5,  82.9,  94.6,  91.4, 102.2,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63.1,  51.2,  59.1,  57.0,  65.6,  74.0,  60.1,  70.9,  68.8,  79.8,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56.6,  50.0,  58.3,  56.2,  69.5,  67.3,  55.6,  64.2,  63.9,  75.4,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101.5, 84.0,  96.5,  91.0, 109.6,  81.4,  70.6,  81.1,  79.7,  91.0,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116.6, 94.2, 109.8, 108.5, 125.7,  81.5,  67.8,  80.8,  77.9,  90.9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A30309D-7366-DD48-8919-2D64F3FDD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6" y="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E725DC-30AE-BD43-A757-6CD60AC9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1775" y="79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86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497" y="1201469"/>
            <a:ext cx="5215171" cy="255454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Take a look at your data first: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0000"/>
                </a:solidFill>
                <a:latin typeface="Courier"/>
                <a:cs typeface="Courier"/>
              </a:rPr>
              <a:t># Simple linear regression: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fit &lt;- lm(y ~ x)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summary(fit)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Plot in your regression line: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abline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1775" y="75783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FD80AF-C7F2-BD41-B891-129C1E9CCD48}"/>
              </a:ext>
            </a:extLst>
          </p:cNvPr>
          <p:cNvCxnSpPr/>
          <p:nvPr/>
        </p:nvCxnSpPr>
        <p:spPr>
          <a:xfrm>
            <a:off x="2390374" y="2352907"/>
            <a:ext cx="11151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9631A6-B2A9-A648-9C7D-86A7794A7A93}"/>
              </a:ext>
            </a:extLst>
          </p:cNvPr>
          <p:cNvCxnSpPr>
            <a:cxnSpLocks/>
          </p:cNvCxnSpPr>
          <p:nvPr/>
        </p:nvCxnSpPr>
        <p:spPr>
          <a:xfrm>
            <a:off x="2390374" y="2352907"/>
            <a:ext cx="1115122" cy="241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D32E2A4-8A7A-6847-BBA0-4C392F3BC4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19" r="7206" b="5691"/>
          <a:stretch/>
        </p:blipFill>
        <p:spPr>
          <a:xfrm>
            <a:off x="6461955" y="3876901"/>
            <a:ext cx="3918736" cy="275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81D7A1-886C-8B49-AAB4-B32203050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892" y="3807191"/>
            <a:ext cx="3989040" cy="28349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62DC741-6094-8846-912D-11284CA62CD0}"/>
              </a:ext>
            </a:extLst>
          </p:cNvPr>
          <p:cNvCxnSpPr>
            <a:cxnSpLocks/>
          </p:cNvCxnSpPr>
          <p:nvPr/>
        </p:nvCxnSpPr>
        <p:spPr>
          <a:xfrm>
            <a:off x="2193074" y="5698273"/>
            <a:ext cx="1604755" cy="0"/>
          </a:xfrm>
          <a:prstGeom prst="line">
            <a:avLst/>
          </a:prstGeom>
          <a:ln>
            <a:solidFill>
              <a:srgbClr val="0CF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0546786-7AF0-E54E-8541-1A720F122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7257" y="5570499"/>
            <a:ext cx="247805" cy="25554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98C323-525A-3842-A69C-2372E8CD3C7A}"/>
              </a:ext>
            </a:extLst>
          </p:cNvPr>
          <p:cNvCxnSpPr>
            <a:cxnSpLocks/>
          </p:cNvCxnSpPr>
          <p:nvPr/>
        </p:nvCxnSpPr>
        <p:spPr>
          <a:xfrm>
            <a:off x="2193074" y="5570498"/>
            <a:ext cx="1604755" cy="0"/>
          </a:xfrm>
          <a:prstGeom prst="line">
            <a:avLst/>
          </a:prstGeom>
          <a:ln>
            <a:solidFill>
              <a:srgbClr val="0CF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134E639-76D8-E040-B518-4048953F2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9511" y="5482216"/>
            <a:ext cx="255550" cy="255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8664E3-2703-EA43-BE2E-F815B4FD54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7966" y="6200207"/>
            <a:ext cx="301752" cy="2141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157E25-BB8D-C149-AD0B-A23A16FA0DB6}"/>
              </a:ext>
            </a:extLst>
          </p:cNvPr>
          <p:cNvCxnSpPr>
            <a:cxnSpLocks/>
          </p:cNvCxnSpPr>
          <p:nvPr/>
        </p:nvCxnSpPr>
        <p:spPr>
          <a:xfrm>
            <a:off x="2180869" y="6274444"/>
            <a:ext cx="2019424" cy="0"/>
          </a:xfrm>
          <a:prstGeom prst="line">
            <a:avLst/>
          </a:prstGeom>
          <a:ln>
            <a:solidFill>
              <a:srgbClr val="0CFF1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B1A2C9-DAF3-A547-8F9D-462BBDBDA4C4}"/>
              </a:ext>
            </a:extLst>
          </p:cNvPr>
          <p:cNvCxnSpPr>
            <a:cxnSpLocks/>
          </p:cNvCxnSpPr>
          <p:nvPr/>
        </p:nvCxnSpPr>
        <p:spPr>
          <a:xfrm flipH="1" flipV="1">
            <a:off x="5549590" y="6353389"/>
            <a:ext cx="912366" cy="4265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F5AA2F9-E417-A644-9480-447D3F8CD1F5}"/>
              </a:ext>
            </a:extLst>
          </p:cNvPr>
          <p:cNvSpPr txBox="1"/>
          <p:nvPr/>
        </p:nvSpPr>
        <p:spPr>
          <a:xfrm>
            <a:off x="6417352" y="6608175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Adjusted R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8DAA97-6335-234D-98BE-07819569BD46}"/>
              </a:ext>
            </a:extLst>
          </p:cNvPr>
          <p:cNvSpPr/>
          <p:nvPr/>
        </p:nvSpPr>
        <p:spPr>
          <a:xfrm>
            <a:off x="7192890" y="3951227"/>
            <a:ext cx="21259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slope is significant at 95% 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45F806-EF1F-0040-97A7-8F5ACDF62E79}"/>
              </a:ext>
            </a:extLst>
          </p:cNvPr>
          <p:cNvSpPr/>
          <p:nvPr/>
        </p:nvSpPr>
        <p:spPr>
          <a:xfrm>
            <a:off x="6963541" y="4173121"/>
            <a:ext cx="2374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intercept is significant at 95% </a:t>
            </a:r>
            <a:endParaRPr lang="en-US" sz="14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37D8607-D91E-CE47-ADA6-92E5F278982A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348869" y="4105115"/>
            <a:ext cx="1844020" cy="1344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28D9E9-8F66-7B4E-99A9-35D2CEDDBE69}"/>
              </a:ext>
            </a:extLst>
          </p:cNvPr>
          <p:cNvCxnSpPr>
            <a:cxnSpLocks/>
          </p:cNvCxnSpPr>
          <p:nvPr/>
        </p:nvCxnSpPr>
        <p:spPr>
          <a:xfrm flipH="1">
            <a:off x="5348869" y="4327010"/>
            <a:ext cx="1614672" cy="1243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4">
            <a:extLst>
              <a:ext uri="{FF2B5EF4-FFF2-40B4-BE49-F238E27FC236}">
                <a16:creationId xmlns:a16="http://schemas.microsoft.com/office/drawing/2014/main" id="{3383A1A7-EA5C-8D48-80FF-78056EDF4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6" y="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69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/>
      <p:bldP spid="2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35C3CC-DBB3-5242-8AD6-99940AC922AD}"/>
              </a:ext>
            </a:extLst>
          </p:cNvPr>
          <p:cNvSpPr txBox="1"/>
          <p:nvPr/>
        </p:nvSpPr>
        <p:spPr>
          <a:xfrm>
            <a:off x="4517571" y="2569029"/>
            <a:ext cx="106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Residules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25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4"/>
          <p:cNvSpPr>
            <a:spLocks noChangeArrowheads="1"/>
          </p:cNvSpPr>
          <p:nvPr/>
        </p:nvSpPr>
        <p:spPr bwMode="auto">
          <a:xfrm>
            <a:off x="1755776" y="148285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Outline</a:t>
            </a:r>
          </a:p>
        </p:txBody>
      </p:sp>
      <p:sp>
        <p:nvSpPr>
          <p:cNvPr id="7172" name="Rectangle 5"/>
          <p:cNvSpPr>
            <a:spLocks noChangeArrowheads="1"/>
          </p:cNvSpPr>
          <p:nvPr/>
        </p:nvSpPr>
        <p:spPr bwMode="auto">
          <a:xfrm>
            <a:off x="808719" y="1833151"/>
            <a:ext cx="7790995" cy="3936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Analysis of variance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/>
                <a:cs typeface="Times New Roman"/>
              </a:rPr>
              <a:t>Post Hoc Testing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Linear regression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/>
                <a:cs typeface="Times New Roman"/>
              </a:rPr>
              <a:t>Fit diagnostics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Re-cap and Questions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32067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Analysis of Variance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75216" y="1491345"/>
            <a:ext cx="9568544" cy="18614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Standard hypothesis testing is great for comparing one or two sample means.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What is we have more than two statistics to compare?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Use analysis of variance (</a:t>
            </a:r>
            <a:r>
              <a:rPr lang="en-US" sz="2200" b="1" dirty="0">
                <a:solidFill>
                  <a:srgbClr val="000000"/>
                </a:solidFill>
                <a:latin typeface="Times New Roman" pitchFamily="18" charset="0"/>
              </a:rPr>
              <a:t>ANOVA</a:t>
            </a:r>
            <a:r>
              <a:rPr lang="en-US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35702-F079-8B4A-BB57-80D24DDBD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188" y="3744685"/>
            <a:ext cx="8355013" cy="26343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US" sz="28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for ANOVA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The values being compared are not statistically different at 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(1-</a:t>
            </a:r>
            <a:r>
              <a:rPr lang="en-US" sz="2400" dirty="0">
                <a:latin typeface="Symbol" pitchFamily="2" charset="2"/>
                <a:cs typeface="Times New Roman" pitchFamily="18" charset="0"/>
              </a:rPr>
              <a:t>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)×100%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level of confidence</a:t>
            </a:r>
          </a:p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US" sz="2800" baseline="-25000" dirty="0">
                <a:solidFill>
                  <a:srgbClr val="000000"/>
                </a:solidFill>
                <a:latin typeface="Times New Roman" pitchFamily="18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 for ANOVA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At least one of the values being compared is statically distinct.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1524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0" y="1297512"/>
            <a:ext cx="8686800" cy="7627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63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Consider the shotgun spread data (square-root area) as a function of range below:</a:t>
            </a:r>
            <a:endParaRPr lang="en-US" sz="2400" baseline="30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525" y="2283124"/>
            <a:ext cx="73848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 2.60,   3.35,    3.33,  3.06,    3.38,   3.85,   3.01,    3.02,   3.29,   3.00,    3.20,   3.11</a:t>
            </a:r>
          </a:p>
          <a:p>
            <a:r>
              <a:rPr lang="en-US" sz="1600" dirty="0"/>
              <a:t>  6.84,   6.32,    6.96,  5.85,    5.95,   6.29,   5.57,    5.00,   5.42,   5.73,    5.29,   5.10</a:t>
            </a:r>
          </a:p>
          <a:p>
            <a:r>
              <a:rPr lang="en-US" sz="1600" dirty="0"/>
              <a:t>  6.51,   6.72,    8.24,  7.38,    9.84,   9.42,   8.09,    6.80,   7.95,   8.62,    8.41,   8.62, 9.23</a:t>
            </a:r>
          </a:p>
          <a:p>
            <a:r>
              <a:rPr lang="en-US" sz="1600" dirty="0"/>
              <a:t>10.28, 11.47, 14.10, 12.54, 16.13, 11.03, 10.81, 10.19, 13.01, 11.17, 11.33,   9.35</a:t>
            </a:r>
          </a:p>
          <a:p>
            <a:r>
              <a:rPr lang="en-US" sz="1600" dirty="0"/>
              <a:t>11.80, 13.74,   5.18, 20.13, 16.94, 14.09, 16.07, 14.90, 17.47, 14.21, 13.13, 11.93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4195" y="2283156"/>
            <a:ext cx="13737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10 feet</a:t>
            </a:r>
          </a:p>
          <a:p>
            <a:r>
              <a:rPr lang="en-US" sz="1600" dirty="0"/>
              <a:t>20 feet</a:t>
            </a:r>
          </a:p>
          <a:p>
            <a:r>
              <a:rPr lang="en-US" sz="1600" dirty="0"/>
              <a:t>30 feet</a:t>
            </a:r>
          </a:p>
          <a:p>
            <a:r>
              <a:rPr lang="en-US" sz="1600" dirty="0"/>
              <a:t>40 feet</a:t>
            </a:r>
          </a:p>
          <a:p>
            <a:r>
              <a:rPr lang="en-US" sz="1600" dirty="0"/>
              <a:t>50 feet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0" y="3961285"/>
            <a:ext cx="8686800" cy="10799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63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Use ANOVA to test for evidence of a significant difference between at least one of the treatment means</a:t>
            </a:r>
            <a:endParaRPr lang="en-US" sz="2400" baseline="30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44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3665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1602558" y="936190"/>
            <a:ext cx="9026162" cy="5909310"/>
          </a:xfrm>
          <a:prstGeom prst="rect">
            <a:avLst/>
          </a:prstGeom>
          <a:solidFill>
            <a:srgbClr val="00009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Data (responses)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y &lt;- c(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2.60,3.35,3.33,3.06,3.38,3.85,3.01,3.02,3.29,3.00,3.20,3.11,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6.84,6.32,6.96,5.85,5.95,6.29,5.57,5.00,5.42,5.73,5.29,5.10,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6.51,6.72,8.24,7.38,9.84,9.42,8.09,6.80,7.95,8.62,8.41,8.62,9.23,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10.28,11.47,14.10,12.54,16.13,11.03,10.81,10.19,13.01,11.17,11.33,9.35,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11.80,13.74, 5.18,20.13,16.94,14.09,16.07,14.90,17.47,14.21,13.13,11.93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Treatment labels for each data point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lbl.treat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10, 10, 10, 10, 10, 10, 10, 10, 10, 10, 10, 10,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20, 20, 20, 20, 20, 20, 20, 20, 20, 20, 20, 20,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30, 30, 30, 30, 30, 30, 30, 30, 30, 30, 30, 30, 30,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40, 40, 40, 40, 40, 40, 40, 40, 40, 40, 40, 40,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50, 50, 50, 50, 50, 50, 50, 50, 50, 50, 50, 50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Box plots to visually compare treatments: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boxplot(y ~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as.factor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lbl.treat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), range=0 )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Quick look at the treatment means we will test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tapply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(y,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lbl.treat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mean)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 can handle all the ANOVA calculations automatically: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aov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(y ~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as.factor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lbl.treat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summary(fit)</a:t>
            </a:r>
          </a:p>
        </p:txBody>
      </p:sp>
    </p:spTree>
    <p:extLst>
      <p:ext uri="{BB962C8B-B14F-4D97-AF65-F5344CB8AC3E}">
        <p14:creationId xmlns:p14="http://schemas.microsoft.com/office/powerpoint/2010/main" val="356761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1524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49" y="4420721"/>
            <a:ext cx="67818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7AD6B-128D-C348-A8A1-95C3ED695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904" y="1060199"/>
            <a:ext cx="5058137" cy="323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90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1755776" y="1524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Another Tukey HSD Example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 flipH="1">
            <a:off x="1602558" y="1119651"/>
            <a:ext cx="9026162" cy="1323439"/>
          </a:xfrm>
          <a:prstGeom prst="rect">
            <a:avLst/>
          </a:prstGeom>
          <a:solidFill>
            <a:srgbClr val="000090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# Find a significant result from ANOVA? Do a </a:t>
            </a:r>
            <a:r>
              <a:rPr lang="en-US" sz="2000" dirty="0" err="1">
                <a:solidFill>
                  <a:srgbClr val="FFFF00"/>
                </a:solidFill>
                <a:latin typeface="Courier"/>
                <a:cs typeface="Courier"/>
              </a:rPr>
              <a:t>Tukey</a:t>
            </a:r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 HSD: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fit.tukey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TukeyHSD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fit.tukey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      # 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test outputs</a:t>
            </a:r>
          </a:p>
          <a:p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fit.tukey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) # Graphical version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79" y="2575410"/>
            <a:ext cx="4621920" cy="4282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5210" t="2222" r="4969" b="3389"/>
          <a:stretch/>
        </p:blipFill>
        <p:spPr>
          <a:xfrm>
            <a:off x="6224478" y="2667068"/>
            <a:ext cx="4404242" cy="4116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31193" y="4478160"/>
            <a:ext cx="962353" cy="2331193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55776" y="1524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Times New Roman" pitchFamily="18" charset="0"/>
              </a:rPr>
              <a:t>Basic Linear Regression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8" name="Group 37"/>
          <p:cNvGrpSpPr/>
          <p:nvPr/>
        </p:nvGrpSpPr>
        <p:grpSpPr>
          <a:xfrm>
            <a:off x="2933307" y="1428713"/>
            <a:ext cx="6038879" cy="4939376"/>
            <a:chOff x="3733800" y="2606212"/>
            <a:chExt cx="3811588" cy="3200400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3735388" y="5805024"/>
              <a:ext cx="3810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Group 43"/>
            <p:cNvGrpSpPr>
              <a:grpSpLocks/>
            </p:cNvGrpSpPr>
            <p:nvPr/>
          </p:nvGrpSpPr>
          <p:grpSpPr bwMode="auto">
            <a:xfrm>
              <a:off x="4611688" y="2833224"/>
              <a:ext cx="2247900" cy="2776072"/>
              <a:chOff x="1258094" y="2362200"/>
              <a:chExt cx="2247900" cy="2776072"/>
            </a:xfrm>
          </p:grpSpPr>
          <p:sp>
            <p:nvSpPr>
              <p:cNvPr id="44" name="Plus 43"/>
              <p:cNvSpPr/>
              <p:nvPr/>
            </p:nvSpPr>
            <p:spPr>
              <a:xfrm>
                <a:off x="2096294" y="33909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5" name="Plus 44"/>
              <p:cNvSpPr/>
              <p:nvPr/>
            </p:nvSpPr>
            <p:spPr>
              <a:xfrm>
                <a:off x="2939256" y="41910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6" name="Plus 45"/>
              <p:cNvSpPr/>
              <p:nvPr/>
            </p:nvSpPr>
            <p:spPr>
              <a:xfrm flipV="1">
                <a:off x="3277394" y="23622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3" name="Plus 52"/>
              <p:cNvSpPr/>
              <p:nvPr/>
            </p:nvSpPr>
            <p:spPr>
              <a:xfrm>
                <a:off x="1943894" y="456677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4" name="Plus 53"/>
              <p:cNvSpPr/>
              <p:nvPr/>
            </p:nvSpPr>
            <p:spPr>
              <a:xfrm>
                <a:off x="1715294" y="490967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" name="Plus 56"/>
              <p:cNvSpPr/>
              <p:nvPr/>
            </p:nvSpPr>
            <p:spPr>
              <a:xfrm>
                <a:off x="2650304" y="312133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" name="Plus 60"/>
              <p:cNvSpPr/>
              <p:nvPr/>
            </p:nvSpPr>
            <p:spPr>
              <a:xfrm>
                <a:off x="1258094" y="4681072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" name="Plus 61"/>
              <p:cNvSpPr/>
              <p:nvPr/>
            </p:nvSpPr>
            <p:spPr>
              <a:xfrm>
                <a:off x="3277394" y="3276600"/>
                <a:ext cx="228600" cy="228600"/>
              </a:xfrm>
              <a:prstGeom prst="mathPl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>
            <a:xfrm rot="5400000" flipH="1" flipV="1">
              <a:off x="2134394" y="4205618"/>
              <a:ext cx="3200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/>
          <p:cNvCxnSpPr>
            <a:stCxn id="46" idx="3"/>
          </p:cNvCxnSpPr>
          <p:nvPr/>
        </p:nvCxnSpPr>
        <p:spPr>
          <a:xfrm flipH="1">
            <a:off x="7697536" y="2085123"/>
            <a:ext cx="7012" cy="706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697536" y="2829338"/>
            <a:ext cx="0" cy="398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11021" y="3281888"/>
            <a:ext cx="5791" cy="4628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5" idx="3"/>
          </p:cNvCxnSpPr>
          <p:nvPr/>
        </p:nvCxnSpPr>
        <p:spPr>
          <a:xfrm flipV="1">
            <a:off x="7168821" y="3303504"/>
            <a:ext cx="13207" cy="13448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4" idx="1"/>
          </p:cNvCxnSpPr>
          <p:nvPr/>
        </p:nvCxnSpPr>
        <p:spPr>
          <a:xfrm>
            <a:off x="5833276" y="3672780"/>
            <a:ext cx="3398" cy="9755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588000" y="5027735"/>
            <a:ext cx="0" cy="1764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4" idx="3"/>
          </p:cNvCxnSpPr>
          <p:nvPr/>
        </p:nvCxnSpPr>
        <p:spPr>
          <a:xfrm flipV="1">
            <a:off x="5229640" y="5357935"/>
            <a:ext cx="2760" cy="399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1" idx="1"/>
          </p:cNvCxnSpPr>
          <p:nvPr/>
        </p:nvCxnSpPr>
        <p:spPr>
          <a:xfrm>
            <a:off x="4505276" y="5663983"/>
            <a:ext cx="0" cy="3995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290156" y="2014757"/>
            <a:ext cx="4161793" cy="4285237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99" y="1925856"/>
            <a:ext cx="3721100" cy="533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02748" y="6152459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x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406748" y="1276313"/>
            <a:ext cx="412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y</a:t>
            </a:r>
          </a:p>
        </p:txBody>
      </p:sp>
      <p:cxnSp>
        <p:nvCxnSpPr>
          <p:cNvPr id="11265" name="Straight Arrow Connector 11264"/>
          <p:cNvCxnSpPr/>
          <p:nvPr/>
        </p:nvCxnSpPr>
        <p:spPr>
          <a:xfrm>
            <a:off x="3556001" y="2459256"/>
            <a:ext cx="2261285" cy="2201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67" name="Right Brace 11266"/>
          <p:cNvSpPr/>
          <p:nvPr/>
        </p:nvSpPr>
        <p:spPr>
          <a:xfrm>
            <a:off x="5896678" y="3704789"/>
            <a:ext cx="341430" cy="89678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9" name="Picture 1126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0" y="3190325"/>
            <a:ext cx="342900" cy="304800"/>
          </a:xfrm>
          <a:prstGeom prst="rect">
            <a:avLst/>
          </a:prstGeom>
        </p:spPr>
      </p:pic>
      <p:pic>
        <p:nvPicPr>
          <p:cNvPr id="11271" name="Picture 1127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27" y="5148385"/>
            <a:ext cx="2209800" cy="385957"/>
          </a:xfrm>
          <a:prstGeom prst="rect">
            <a:avLst/>
          </a:prstGeom>
        </p:spPr>
      </p:pic>
      <p:cxnSp>
        <p:nvCxnSpPr>
          <p:cNvPr id="11273" name="Straight Connector 11272"/>
          <p:cNvCxnSpPr>
            <a:stCxn id="11267" idx="1"/>
          </p:cNvCxnSpPr>
          <p:nvPr/>
        </p:nvCxnSpPr>
        <p:spPr>
          <a:xfrm>
            <a:off x="6238108" y="4153182"/>
            <a:ext cx="0" cy="9825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67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29D8C34-3B91-4B42-A620-ADF96FF63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6" y="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Example: Basic Linear Regression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585A4-4325-7A4B-B3C8-4351751F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1775" y="79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D8EC3-2944-FA42-B457-B9DBD68AC9B3}"/>
              </a:ext>
            </a:extLst>
          </p:cNvPr>
          <p:cNvSpPr txBox="1"/>
          <p:nvPr/>
        </p:nvSpPr>
        <p:spPr>
          <a:xfrm>
            <a:off x="2091273" y="1215947"/>
            <a:ext cx="8043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Manganese and Zirconium content for sets of different kinds of glass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bottles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Curran</a:t>
            </a: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533DD3-E47B-154C-8948-911EC00927EB}"/>
              </a:ext>
            </a:extLst>
          </p:cNvPr>
          <p:cNvSpPr/>
          <p:nvPr/>
        </p:nvSpPr>
        <p:spPr>
          <a:xfrm>
            <a:off x="5098741" y="206924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Manganese Data (Mn)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458165-D3C7-494F-A4B3-18211FE27D38}"/>
              </a:ext>
            </a:extLst>
          </p:cNvPr>
          <p:cNvSpPr/>
          <p:nvPr/>
        </p:nvSpPr>
        <p:spPr>
          <a:xfrm>
            <a:off x="2011775" y="2469306"/>
            <a:ext cx="84443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56.1, 53.8, 58.7, 54.6, 58.6, 56.8, 54.6, 59.2, 54.9, 61.1, 59.4,  54.9, 58.7, 55.3, 61.7, 59.7, 56.3, 59.8, 53.6, 60.6,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58.6, 52.5, 61.2, 54,    61.7, 59,    53.9, 61.5, 57.4, 60.5,  65.8, 55,   60.8,  56.4, 63.4, 65.4, 55.9, 59.7, 56.9, 63.4,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65.2, 55.1, 61.6, 58.7, 63.8, 64.7, 56.6, 60.9, 57.8, 63.5,  64.1, 57.4, 61.2, 57.4, 65,    64.8, 56.7, 60.3, 57.6, 64.3,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66,    57.5, 61.5, 58,    65.3, 67.2, 56.3, 60.3, 57.4, 66.4,  67.9, 55.2, 63,    58,    65.2, 66.1, 57.7, 63.3, 58.7, 64,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52.7, 43.5, 49.8, 47,    52.1, 50.2, 41.8, 48.6, 44.9, 51.1,  50.8, 45.2, 49,    44.6, 50.9, 52.3, 43.3, 48.8, 45.5, 52,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65.1, 57.4, 64.5, 59.3, 66.5, 66.6, 56.8, 62.6, 59,   67.8,  65.7,  56.6, 62.4, 57.9, 67.2, 64.9, 52.4, 61.9, 57.8, 63.9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1CB85-CBEE-E246-9A16-F7DB78C42B54}"/>
              </a:ext>
            </a:extLst>
          </p:cNvPr>
          <p:cNvSpPr/>
          <p:nvPr/>
        </p:nvSpPr>
        <p:spPr>
          <a:xfrm>
            <a:off x="5181817" y="3988112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Zirconium Data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842FF-226A-9044-8A5C-5E812F33C111}"/>
              </a:ext>
            </a:extLst>
          </p:cNvPr>
          <p:cNvSpPr/>
          <p:nvPr/>
        </p:nvSpPr>
        <p:spPr>
          <a:xfrm>
            <a:off x="1524001" y="4323875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77.4,  71.6,  78.2,  75.3,  83.9,  79.2,  74.6,  78.9,  80.2,  90.2,  77.6,  70.3,  74.7,  72.4,  83.4,  78.3,  71.4,  79.4,  78.0,  82.7, 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85.8,  80.0,  90.8,  88.0,  99.2,  85.1,  70.3,  80.0,  77.7,  84.8,  86.3,  70.2,  80.6,  79.9,  86.8,  84.5,  71.4,  79.6,  78.4,  86.8, 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93.3,  81.4,  91.4,  86.5,  99.0, 100.9, 88.0,  95.1,  94.4, 109.4,  89.5,  79.3,  87.1,  85.3,  98.5, 100.4,  83.7,  89.5,  93.8, 106.7,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102.6, 85.9,  91.7,  93.4, 109.4, 111.4,  93.4, 101.1, 103.6, 118.7,  92.9, 77.1, 84.1, 84.0, 100.1, 97.5,  82.9,  94.6,  91.4, 102.2,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63.1,  51.2,  59.1,  57.0,  65.6,  74.0,  60.1,  70.9,  68.8,  79.8,  56.6,  50.0,  58.3,  56.2,  69.5,  67.3,  55.6,  64.2,  63.9,  75.4,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101.5, 84.0,  96.5,  91.0, 109.6,  81.4,  70.6,  81.1, 79.7, 91.0,  116.6, 94.2, 109.8, 108.5, 125.7,  81.5,  67.8,  80.8,  77.9,  90.9  </a:t>
            </a:r>
          </a:p>
        </p:txBody>
      </p:sp>
    </p:spTree>
    <p:extLst>
      <p:ext uri="{BB962C8B-B14F-4D97-AF65-F5344CB8AC3E}">
        <p14:creationId xmlns:p14="http://schemas.microsoft.com/office/powerpoint/2010/main" val="1812235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1733</Words>
  <Application>Microsoft Macintosh PowerPoint</Application>
  <PresentationFormat>Widescreen</PresentationFormat>
  <Paragraphs>141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Courier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Petraco</dc:creator>
  <cp:lastModifiedBy>Nicholas Petraco</cp:lastModifiedBy>
  <cp:revision>28</cp:revision>
  <dcterms:created xsi:type="dcterms:W3CDTF">2021-06-04T21:46:39Z</dcterms:created>
  <dcterms:modified xsi:type="dcterms:W3CDTF">2021-06-21T17:06:01Z</dcterms:modified>
</cp:coreProperties>
</file>